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7" r:id="rId6"/>
    <p:sldId id="275" r:id="rId7"/>
    <p:sldId id="262" r:id="rId8"/>
    <p:sldId id="281" r:id="rId9"/>
    <p:sldId id="276" r:id="rId10"/>
    <p:sldId id="264" r:id="rId11"/>
    <p:sldId id="265" r:id="rId12"/>
    <p:sldId id="263" r:id="rId13"/>
    <p:sldId id="272" r:id="rId14"/>
    <p:sldId id="270" r:id="rId15"/>
    <p:sldId id="268" r:id="rId16"/>
    <p:sldId id="271" r:id="rId17"/>
    <p:sldId id="274" r:id="rId18"/>
    <p:sldId id="277" r:id="rId19"/>
    <p:sldId id="2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A0DBD-C37D-413B-91F1-FE70FC858EB5}" type="datetimeFigureOut">
              <a:rPr lang="en-US" smtClean="0"/>
              <a:t>12/12/2011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7DEE9-98D6-4F9A-97D8-928A93CCD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73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DEE9-98D6-4F9A-97D8-928A93CCD0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601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DEE9-98D6-4F9A-97D8-928A93CCD0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31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DEE9-98D6-4F9A-97D8-928A93CCD0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601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DEE9-98D6-4F9A-97D8-928A93CCD0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601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DEE9-98D6-4F9A-97D8-928A93CCD0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365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DEE9-98D6-4F9A-97D8-928A93CCD02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601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359484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47338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607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607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986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1FDBA73-0E4E-41B9-89F6-DE4A13CC7A8D}" type="datetimeFigureOut">
              <a:rPr lang="en-US" smtClean="0"/>
              <a:t>12/12/2011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1762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7338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54ED31C-1888-4163-8BD4-2FA3FAFE1C0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49131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BA73-0E4E-41B9-89F6-DE4A13CC7A8D}" type="datetimeFigureOut">
              <a:rPr lang="en-US" smtClean="0"/>
              <a:t>12/12/2011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D31C-1888-4163-8BD4-2FA3FAFE1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BA73-0E4E-41B9-89F6-DE4A13CC7A8D}" type="datetimeFigureOut">
              <a:rPr lang="en-US" smtClean="0"/>
              <a:t>12/12/2011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D31C-1888-4163-8BD4-2FA3FAFE1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BA73-0E4E-41B9-89F6-DE4A13CC7A8D}" type="datetimeFigureOut">
              <a:rPr lang="en-US" smtClean="0"/>
              <a:t>12/12/2011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D31C-1888-4163-8BD4-2FA3FAFE1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BA73-0E4E-41B9-89F6-DE4A13CC7A8D}" type="datetimeFigureOut">
              <a:rPr lang="en-US" smtClean="0"/>
              <a:t>12/12/2011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D31C-1888-4163-8BD4-2FA3FAFE1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BA73-0E4E-41B9-89F6-DE4A13CC7A8D}" type="datetimeFigureOut">
              <a:rPr lang="en-US" smtClean="0"/>
              <a:t>12/12/2011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D31C-1888-4163-8BD4-2FA3FAFE1C0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BA73-0E4E-41B9-89F6-DE4A13CC7A8D}" type="datetimeFigureOut">
              <a:rPr lang="en-US" smtClean="0"/>
              <a:t>12/12/2011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D31C-1888-4163-8BD4-2FA3FAFE1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BA73-0E4E-41B9-89F6-DE4A13CC7A8D}" type="datetimeFigureOut">
              <a:rPr lang="en-US" smtClean="0"/>
              <a:t>12/12/2011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D31C-1888-4163-8BD4-2FA3FAFE1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BA73-0E4E-41B9-89F6-DE4A13CC7A8D}" type="datetimeFigureOut">
              <a:rPr lang="en-US" smtClean="0"/>
              <a:t>12/12/2011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D31C-1888-4163-8BD4-2FA3FAFE1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BA73-0E4E-41B9-89F6-DE4A13CC7A8D}" type="datetimeFigureOut">
              <a:rPr lang="en-US" smtClean="0"/>
              <a:t>12/12/2011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D31C-1888-4163-8BD4-2FA3FAFE1C01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BA73-0E4E-41B9-89F6-DE4A13CC7A8D}" type="datetimeFigureOut">
              <a:rPr lang="en-US" smtClean="0"/>
              <a:t>12/12/2011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D31C-1888-4163-8BD4-2FA3FAFE1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1FDBA73-0E4E-41B9-89F6-DE4A13CC7A8D}" type="datetimeFigureOut">
              <a:rPr lang="en-US" smtClean="0"/>
              <a:t>12/12/2011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54ED31C-1888-4163-8BD4-2FA3FAFE1C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Cryptography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Henry Wise Wood Math and Computer Science Club</a:t>
            </a:r>
          </a:p>
          <a:p>
            <a:endParaRPr lang="en-US" dirty="0"/>
          </a:p>
          <a:p>
            <a:r>
              <a:rPr lang="en-US" dirty="0" smtClean="0"/>
              <a:t>December 12,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64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Postal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Alice needs to send a secret message to Bob through the mail</a:t>
            </a:r>
          </a:p>
          <a:p>
            <a:r>
              <a:rPr lang="en-US" dirty="0" smtClean="0"/>
              <a:t>Alice has never met Bob</a:t>
            </a:r>
          </a:p>
          <a:p>
            <a:r>
              <a:rPr lang="en-US" dirty="0" smtClean="0"/>
              <a:t>Alice has a lockable iron box</a:t>
            </a:r>
          </a:p>
          <a:p>
            <a:r>
              <a:rPr lang="en-US" dirty="0" smtClean="0"/>
              <a:t>Bob has a padlock and key</a:t>
            </a:r>
          </a:p>
          <a:p>
            <a:r>
              <a:rPr lang="en-US" dirty="0" smtClean="0"/>
              <a:t>The postal service will read her message unless it is locked inside the iron box</a:t>
            </a:r>
          </a:p>
          <a:p>
            <a:r>
              <a:rPr lang="en-US" dirty="0" smtClean="0"/>
              <a:t>How can Alice </a:t>
            </a:r>
            <a:r>
              <a:rPr lang="en-US" dirty="0" smtClean="0"/>
              <a:t>and Bob accomplish their </a:t>
            </a:r>
            <a:r>
              <a:rPr lang="en-US" dirty="0" smtClean="0"/>
              <a:t>goal?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35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Postal problem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Bob sends Alice his lock but keeps the key</a:t>
            </a:r>
          </a:p>
          <a:p>
            <a:r>
              <a:rPr lang="en-US" dirty="0" smtClean="0"/>
              <a:t>Alice places her message in the iron box and locks it with Bob’s lock</a:t>
            </a:r>
          </a:p>
          <a:p>
            <a:r>
              <a:rPr lang="en-US" dirty="0" smtClean="0"/>
              <a:t>Bob receives the box and unlocks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20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3048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Asymmetric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524000"/>
            <a:ext cx="6777317" cy="4724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Different keys are used for encryption and decryption.</a:t>
            </a:r>
          </a:p>
          <a:p>
            <a:r>
              <a:rPr lang="en-US" dirty="0" smtClean="0"/>
              <a:t>The keys are mathematically related, but it is unfeasible to derive one key from the </a:t>
            </a:r>
            <a:r>
              <a:rPr lang="en-US" dirty="0" smtClean="0"/>
              <a:t>other</a:t>
            </a:r>
          </a:p>
          <a:p>
            <a:r>
              <a:rPr lang="en-US" dirty="0" smtClean="0"/>
              <a:t>Common key sizes are 128 bytes (1024 bits), 256 bytes (2048 bits) and 512 bytes (4096 bits)</a:t>
            </a:r>
            <a:endParaRPr lang="en-US" dirty="0" smtClean="0"/>
          </a:p>
          <a:p>
            <a:pPr marL="68580" indent="0">
              <a:buNone/>
            </a:pPr>
            <a:r>
              <a:rPr lang="en-US" b="1" dirty="0" smtClean="0"/>
              <a:t>Encryption</a:t>
            </a:r>
          </a:p>
          <a:p>
            <a:pPr marL="68580" indent="0">
              <a:buNone/>
            </a:pPr>
            <a:endParaRPr lang="en-US" b="1" dirty="0"/>
          </a:p>
          <a:p>
            <a:pPr marL="68580" indent="0">
              <a:buNone/>
            </a:pPr>
            <a:endParaRPr lang="en-US" b="1" dirty="0" smtClean="0"/>
          </a:p>
          <a:p>
            <a:pPr marL="68580" indent="0">
              <a:buNone/>
            </a:pPr>
            <a:endParaRPr lang="en-US" b="1" dirty="0" smtClean="0"/>
          </a:p>
          <a:p>
            <a:pPr marL="68580" indent="0">
              <a:buNone/>
            </a:pPr>
            <a:r>
              <a:rPr lang="en-US" b="1" dirty="0" smtClean="0"/>
              <a:t>Decryption</a:t>
            </a:r>
          </a:p>
          <a:p>
            <a:pPr marL="68580" indent="0">
              <a:buNone/>
            </a:pPr>
            <a:endParaRPr lang="en-US" b="1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encryption key is like Bob’s padlock, and the decryption key is like Bob’s key</a:t>
            </a:r>
          </a:p>
          <a:p>
            <a:r>
              <a:rPr lang="en-US" dirty="0" smtClean="0"/>
              <a:t>Bob sends Alice his encryption key. Alice encrypts her message with it and sends it back to Bob. Bob decrypts the message with his decryption key.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1219200" y="2895600"/>
            <a:ext cx="6553200" cy="615434"/>
            <a:chOff x="1219200" y="3657600"/>
            <a:chExt cx="6553200" cy="615434"/>
          </a:xfrm>
        </p:grpSpPr>
        <p:sp>
          <p:nvSpPr>
            <p:cNvPr id="4" name="Rectangle 3"/>
            <p:cNvSpPr/>
            <p:nvPr/>
          </p:nvSpPr>
          <p:spPr>
            <a:xfrm>
              <a:off x="1219200" y="3739634"/>
              <a:ext cx="990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295400" y="3815834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86000" y="3815834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67000" y="3739634"/>
              <a:ext cx="1600200" cy="5334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743200" y="3733800"/>
              <a:ext cx="1447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Encryption </a:t>
              </a:r>
              <a:r>
                <a:rPr lang="en-US" sz="1400" dirty="0" smtClean="0"/>
                <a:t>key (128 bytes)</a:t>
              </a:r>
              <a:endParaRPr lang="en-US" sz="1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638800" y="3739634"/>
              <a:ext cx="2133600" cy="5334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15000" y="3815834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Encrypted data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19600" y="3657600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One-way</a:t>
              </a:r>
              <a:endParaRPr lang="en-US" sz="1200" dirty="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4495800" y="4006334"/>
              <a:ext cx="9144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1219200" y="4114800"/>
            <a:ext cx="6543040" cy="609600"/>
            <a:chOff x="1219200" y="4953000"/>
            <a:chExt cx="6543040" cy="609600"/>
          </a:xfrm>
        </p:grpSpPr>
        <p:sp>
          <p:nvSpPr>
            <p:cNvPr id="13" name="TextBox 12"/>
            <p:cNvSpPr txBox="1"/>
            <p:nvPr/>
          </p:nvSpPr>
          <p:spPr>
            <a:xfrm>
              <a:off x="5562600" y="4953000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One-way</a:t>
              </a:r>
              <a:endParaRPr lang="en-US" sz="12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19200" y="5023366"/>
              <a:ext cx="2133600" cy="5334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295400" y="5099566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Encrypted data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29000" y="51054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810000" y="5029200"/>
              <a:ext cx="1600200" cy="5334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810000" y="5029200"/>
              <a:ext cx="16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Decryption </a:t>
              </a:r>
              <a:r>
                <a:rPr lang="en-US" sz="1400" dirty="0" smtClean="0"/>
                <a:t>key (128 bytes) </a:t>
              </a:r>
              <a:endParaRPr lang="en-US" sz="1400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5638800" y="5295900"/>
              <a:ext cx="9144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6771640" y="5023366"/>
              <a:ext cx="990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847840" y="5099566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7295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096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Asymmetric encryption: practical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4724400"/>
            <a:ext cx="6777317" cy="1600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It is unfeasible to encrypt large amounts of data with asymmetric encryption</a:t>
            </a:r>
          </a:p>
          <a:p>
            <a:r>
              <a:rPr lang="en-US" dirty="0" smtClean="0"/>
              <a:t>Usually, asymmetric encryption is only used to encrypt a key for symmetric encryption</a:t>
            </a:r>
          </a:p>
          <a:p>
            <a:r>
              <a:rPr lang="en-US" dirty="0" smtClean="0"/>
              <a:t>Hackers can exploit this to bring down websites</a:t>
            </a:r>
          </a:p>
          <a:p>
            <a:r>
              <a:rPr lang="en-US" dirty="0" smtClean="0"/>
              <a:t>Notice that key size does not indicate security level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872391"/>
              </p:ext>
            </p:extLst>
          </p:nvPr>
        </p:nvGraphicFramePr>
        <p:xfrm>
          <a:off x="1371600" y="1752600"/>
          <a:ext cx="60960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Cipher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Speed</a:t>
                      </a:r>
                    </a:p>
                    <a:p>
                      <a:r>
                        <a:rPr lang="en-US" sz="1400" dirty="0" smtClean="0"/>
                        <a:t>(on 1.8 GHz Core 2 Duo)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Time to process 1GB file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Cipher 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Number</a:t>
                      </a:r>
                      <a:r>
                        <a:rPr lang="en-US" sz="1400" baseline="0" dirty="0" smtClean="0"/>
                        <a:t> of operations to crack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Symmetric</a:t>
                      </a:r>
                      <a:r>
                        <a:rPr lang="en-US" sz="1400" baseline="0" dirty="0" smtClean="0"/>
                        <a:t> encryption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MB/s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 sec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128-bit</a:t>
                      </a:r>
                      <a:r>
                        <a:rPr lang="en-US" sz="1400" baseline="0" dirty="0" smtClean="0"/>
                        <a:t> AES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</a:t>
                      </a:r>
                      <a:r>
                        <a:rPr lang="en-US" sz="1400" baseline="30000" dirty="0" smtClean="0"/>
                        <a:t>128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Symmetric decryption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MB/s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r>
                        <a:rPr lang="en-US" sz="1400" baseline="0" dirty="0" smtClean="0"/>
                        <a:t> sec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128-bit AES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Asymmetric</a:t>
                      </a:r>
                      <a:r>
                        <a:rPr lang="en-US" sz="1400" baseline="0" dirty="0" smtClean="0"/>
                        <a:t> encryption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MB/s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16.67</a:t>
                      </a:r>
                      <a:r>
                        <a:rPr lang="en-US" sz="1400" baseline="0" dirty="0" smtClean="0"/>
                        <a:t> min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3072-bit RSA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r>
                        <a:rPr lang="en-US" sz="1400" baseline="30000" dirty="0" smtClean="0"/>
                        <a:t>128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Asymmetric decryption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0.02</a:t>
                      </a:r>
                      <a:r>
                        <a:rPr lang="en-US" sz="1400" baseline="0" dirty="0" smtClean="0"/>
                        <a:t> MB/s</a:t>
                      </a:r>
                    </a:p>
                    <a:p>
                      <a:r>
                        <a:rPr lang="en-US" sz="1400" baseline="0" dirty="0" smtClean="0"/>
                        <a:t>(20 KB/s)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13.89 </a:t>
                      </a:r>
                      <a:r>
                        <a:rPr lang="en-US" sz="1400" dirty="0" err="1" smtClean="0"/>
                        <a:t>hrs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3072-bit RSA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41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digital signature proves the authenticity of a message</a:t>
            </a:r>
          </a:p>
          <a:p>
            <a:r>
              <a:rPr lang="en-US" dirty="0" smtClean="0"/>
              <a:t>There are 2 keys in a digital signature scheme, a signing key and verification key</a:t>
            </a:r>
          </a:p>
          <a:p>
            <a:r>
              <a:rPr lang="en-US" dirty="0" smtClean="0"/>
              <a:t>Only the signing key can be used to sign messages, and only the verification key can be used to verify messages</a:t>
            </a:r>
          </a:p>
          <a:p>
            <a:r>
              <a:rPr lang="en-US" dirty="0" smtClean="0"/>
              <a:t>The signing key and verification key are mathematically related, but it is unfeasible to derive one from the other</a:t>
            </a:r>
          </a:p>
        </p:txBody>
      </p:sp>
    </p:spTree>
    <p:extLst>
      <p:ext uri="{BB962C8B-B14F-4D97-AF65-F5344CB8AC3E}">
        <p14:creationId xmlns:p14="http://schemas.microsoft.com/office/powerpoint/2010/main" val="167360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304800"/>
            <a:ext cx="7024744" cy="1143000"/>
          </a:xfrm>
        </p:spPr>
        <p:txBody>
          <a:bodyPr/>
          <a:lstStyle/>
          <a:p>
            <a:r>
              <a:rPr lang="en-US" dirty="0" smtClean="0"/>
              <a:t>Digital 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00200"/>
            <a:ext cx="6777317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Hash functions + asymmetric encryption = digital signature</a:t>
            </a:r>
          </a:p>
          <a:p>
            <a:pPr marL="68580" indent="0">
              <a:buNone/>
            </a:pPr>
            <a:r>
              <a:rPr lang="en-US" b="1" dirty="0" smtClean="0"/>
              <a:t>Signing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Only a person who has the correct encryption key will be able to produce the encrypted hash</a:t>
            </a:r>
          </a:p>
          <a:p>
            <a:r>
              <a:rPr lang="en-US" dirty="0" smtClean="0"/>
              <a:t>However anyone with the decryption key will be able to decrypt the encrypted hash</a:t>
            </a:r>
          </a:p>
          <a:p>
            <a:r>
              <a:rPr lang="en-US" dirty="0" smtClean="0"/>
              <a:t>By successfully decrypting the hash, this proves the identity of the signer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046480" y="2500015"/>
            <a:ext cx="7162800" cy="685800"/>
            <a:chOff x="914400" y="3810000"/>
            <a:chExt cx="7162800" cy="685800"/>
          </a:xfrm>
        </p:grpSpPr>
        <p:sp>
          <p:nvSpPr>
            <p:cNvPr id="5" name="Rectangle 4"/>
            <p:cNvSpPr/>
            <p:nvPr/>
          </p:nvSpPr>
          <p:spPr>
            <a:xfrm>
              <a:off x="1033780" y="3810000"/>
              <a:ext cx="163322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14400" y="3810000"/>
              <a:ext cx="1905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0 to ∞</a:t>
              </a:r>
            </a:p>
            <a:p>
              <a:pPr algn="ctr"/>
              <a:r>
                <a:rPr lang="en-US" dirty="0" smtClean="0"/>
                <a:t>bytes of data</a:t>
              </a:r>
              <a:endParaRPr lang="en-US" dirty="0"/>
            </a:p>
          </p:txBody>
        </p:sp>
        <p:cxnSp>
          <p:nvCxnSpPr>
            <p:cNvPr id="7" name="Straight Arrow Connector 6"/>
            <p:cNvCxnSpPr>
              <a:stCxn id="6" idx="3"/>
            </p:cNvCxnSpPr>
            <p:nvPr/>
          </p:nvCxnSpPr>
          <p:spPr>
            <a:xfrm>
              <a:off x="2819400" y="4133166"/>
              <a:ext cx="685800" cy="0"/>
            </a:xfrm>
            <a:prstGeom prst="straightConnector1">
              <a:avLst/>
            </a:prstGeom>
            <a:ln w="539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3581400" y="3810000"/>
              <a:ext cx="2057400" cy="646331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57600" y="3810000"/>
              <a:ext cx="1905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Cryptographic hash function</a:t>
              </a:r>
              <a:endParaRPr lang="en-US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5638800" y="4115971"/>
              <a:ext cx="685800" cy="0"/>
            </a:xfrm>
            <a:prstGeom prst="straightConnector1">
              <a:avLst/>
            </a:prstGeom>
            <a:ln w="539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6334760" y="3886200"/>
              <a:ext cx="1567180" cy="5334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172200" y="3962400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16 byte hash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861060" y="3420249"/>
            <a:ext cx="7272020" cy="542151"/>
            <a:chOff x="881380" y="4273034"/>
            <a:chExt cx="7272020" cy="542151"/>
          </a:xfrm>
        </p:grpSpPr>
        <p:sp>
          <p:nvSpPr>
            <p:cNvPr id="16" name="TextBox 15"/>
            <p:cNvSpPr txBox="1"/>
            <p:nvPr/>
          </p:nvSpPr>
          <p:spPr>
            <a:xfrm>
              <a:off x="2667000" y="4349234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48000" y="4273034"/>
              <a:ext cx="1600200" cy="5334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24200" y="4273034"/>
              <a:ext cx="1447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Encryption key (signing key)</a:t>
              </a:r>
              <a:endParaRPr lang="en-US" sz="1400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19800" y="4273034"/>
              <a:ext cx="2133600" cy="5334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0" y="4277380"/>
              <a:ext cx="1981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Encrypted hash (digital signature)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4876800" y="4539734"/>
              <a:ext cx="9144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1043940" y="4281785"/>
              <a:ext cx="1567180" cy="5334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81380" y="4357985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16 byte hash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4783588" y="33528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Asymmetric</a:t>
            </a:r>
          </a:p>
          <a:p>
            <a:endParaRPr lang="en-US" sz="1200" dirty="0"/>
          </a:p>
          <a:p>
            <a:r>
              <a:rPr lang="en-US" sz="1200" dirty="0" smtClean="0"/>
              <a:t>encryption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9572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57200"/>
            <a:ext cx="7024744" cy="1143000"/>
          </a:xfrm>
        </p:spPr>
        <p:txBody>
          <a:bodyPr/>
          <a:lstStyle/>
          <a:p>
            <a:r>
              <a:rPr lang="en-US" dirty="0"/>
              <a:t>Digital signatures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48823"/>
            <a:ext cx="6777317" cy="4804377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b="1" dirty="0" smtClean="0"/>
              <a:t>Signing</a:t>
            </a:r>
          </a:p>
          <a:p>
            <a:pPr marL="68580" indent="0">
              <a:buNone/>
            </a:pPr>
            <a:endParaRPr lang="en-US" b="1" dirty="0"/>
          </a:p>
          <a:p>
            <a:pPr marL="68580" indent="0">
              <a:buNone/>
            </a:pPr>
            <a:endParaRPr lang="en-US" b="1" dirty="0" smtClean="0"/>
          </a:p>
          <a:p>
            <a:pPr marL="68580" indent="0">
              <a:buNone/>
            </a:pPr>
            <a:endParaRPr lang="en-US" b="1" dirty="0"/>
          </a:p>
          <a:p>
            <a:pPr marL="68580" indent="0">
              <a:buNone/>
            </a:pPr>
            <a:endParaRPr lang="en-US" b="1" dirty="0" smtClean="0"/>
          </a:p>
          <a:p>
            <a:pPr marL="68580" indent="0">
              <a:buNone/>
            </a:pPr>
            <a:r>
              <a:rPr lang="en-US" b="1" dirty="0" smtClean="0"/>
              <a:t>Verification</a:t>
            </a:r>
          </a:p>
          <a:p>
            <a:pPr marL="68580" indent="0">
              <a:buNone/>
            </a:pPr>
            <a:endParaRPr lang="en-US" b="1" dirty="0"/>
          </a:p>
          <a:p>
            <a:pPr marL="68580" indent="0">
              <a:buNone/>
            </a:pPr>
            <a:endParaRPr lang="en-US" b="1" dirty="0" smtClean="0"/>
          </a:p>
          <a:p>
            <a:pPr marL="68580" indent="0">
              <a:buNone/>
            </a:pPr>
            <a:endParaRPr lang="en-US" b="1" dirty="0"/>
          </a:p>
          <a:p>
            <a:pPr marL="68580" indent="0">
              <a:buNone/>
            </a:pPr>
            <a:endParaRPr lang="en-US" b="1" dirty="0" smtClean="0"/>
          </a:p>
          <a:p>
            <a:pPr marL="68580" indent="0">
              <a:buNone/>
            </a:pPr>
            <a:r>
              <a:rPr lang="en-US" dirty="0" smtClean="0"/>
              <a:t>If the hashes match, verification is successful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1186180" y="4281101"/>
            <a:ext cx="7162800" cy="685800"/>
            <a:chOff x="914400" y="3810000"/>
            <a:chExt cx="7162800" cy="685800"/>
          </a:xfrm>
        </p:grpSpPr>
        <p:sp>
          <p:nvSpPr>
            <p:cNvPr id="24" name="Rectangle 23"/>
            <p:cNvSpPr/>
            <p:nvPr/>
          </p:nvSpPr>
          <p:spPr>
            <a:xfrm>
              <a:off x="1033780" y="3810000"/>
              <a:ext cx="163322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14400" y="3810000"/>
              <a:ext cx="1905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0 to ∞</a:t>
              </a:r>
            </a:p>
            <a:p>
              <a:pPr algn="ctr"/>
              <a:r>
                <a:rPr lang="en-US" dirty="0" smtClean="0"/>
                <a:t>bytes of data</a:t>
              </a:r>
              <a:endParaRPr lang="en-US" dirty="0"/>
            </a:p>
          </p:txBody>
        </p:sp>
        <p:cxnSp>
          <p:nvCxnSpPr>
            <p:cNvPr id="26" name="Straight Arrow Connector 25"/>
            <p:cNvCxnSpPr>
              <a:stCxn id="25" idx="3"/>
            </p:cNvCxnSpPr>
            <p:nvPr/>
          </p:nvCxnSpPr>
          <p:spPr>
            <a:xfrm>
              <a:off x="2819400" y="4133166"/>
              <a:ext cx="685800" cy="0"/>
            </a:xfrm>
            <a:prstGeom prst="straightConnector1">
              <a:avLst/>
            </a:prstGeom>
            <a:ln w="539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3581400" y="3810000"/>
              <a:ext cx="2057400" cy="646331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657600" y="3810000"/>
              <a:ext cx="1905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Cryptographic hash function</a:t>
              </a:r>
              <a:endParaRPr lang="en-US" dirty="0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5638800" y="4115971"/>
              <a:ext cx="685800" cy="0"/>
            </a:xfrm>
            <a:prstGeom prst="straightConnector1">
              <a:avLst/>
            </a:prstGeom>
            <a:ln w="539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6334760" y="3886200"/>
              <a:ext cx="1567180" cy="5334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172200" y="3962400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16 byte hash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066800" y="2209800"/>
            <a:ext cx="7162800" cy="685800"/>
            <a:chOff x="914400" y="3810000"/>
            <a:chExt cx="7162800" cy="685800"/>
          </a:xfrm>
        </p:grpSpPr>
        <p:sp>
          <p:nvSpPr>
            <p:cNvPr id="42" name="Rectangle 41"/>
            <p:cNvSpPr/>
            <p:nvPr/>
          </p:nvSpPr>
          <p:spPr>
            <a:xfrm>
              <a:off x="1033780" y="3810000"/>
              <a:ext cx="163322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14400" y="3810000"/>
              <a:ext cx="1905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0 to ∞</a:t>
              </a:r>
            </a:p>
            <a:p>
              <a:pPr algn="ctr"/>
              <a:r>
                <a:rPr lang="en-US" dirty="0" smtClean="0"/>
                <a:t>bytes of data</a:t>
              </a:r>
              <a:endParaRPr lang="en-US" dirty="0"/>
            </a:p>
          </p:txBody>
        </p:sp>
        <p:cxnSp>
          <p:nvCxnSpPr>
            <p:cNvPr id="44" name="Straight Arrow Connector 43"/>
            <p:cNvCxnSpPr>
              <a:stCxn id="43" idx="3"/>
            </p:cNvCxnSpPr>
            <p:nvPr/>
          </p:nvCxnSpPr>
          <p:spPr>
            <a:xfrm>
              <a:off x="2819400" y="4133166"/>
              <a:ext cx="685800" cy="0"/>
            </a:xfrm>
            <a:prstGeom prst="straightConnector1">
              <a:avLst/>
            </a:prstGeom>
            <a:ln w="539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>
              <a:off x="3581400" y="3810000"/>
              <a:ext cx="2057400" cy="646331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657600" y="3810000"/>
              <a:ext cx="1905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Cryptographic hash function</a:t>
              </a:r>
              <a:endParaRPr lang="en-US" dirty="0"/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>
              <a:off x="5638800" y="4115971"/>
              <a:ext cx="685800" cy="0"/>
            </a:xfrm>
            <a:prstGeom prst="straightConnector1">
              <a:avLst/>
            </a:prstGeom>
            <a:ln w="539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6334760" y="3886200"/>
              <a:ext cx="1567180" cy="5334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172200" y="3962400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16 byte hash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50" name="Rectangle 49"/>
          <p:cNvSpPr/>
          <p:nvPr/>
        </p:nvSpPr>
        <p:spPr>
          <a:xfrm>
            <a:off x="1055370" y="5038755"/>
            <a:ext cx="2133600" cy="533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1131570" y="5043101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Encrypted hash (digital signature)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276600" y="512513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3689557" y="5029200"/>
            <a:ext cx="16002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3657600" y="5048935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Decryption key (verification key)</a:t>
            </a:r>
            <a:endParaRPr lang="en-US" sz="1400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518357" y="5257800"/>
            <a:ext cx="914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595317" y="5043101"/>
            <a:ext cx="1567180" cy="533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6432757" y="5119301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16 byte hash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61060" y="2895600"/>
            <a:ext cx="7272020" cy="646331"/>
            <a:chOff x="861060" y="2895600"/>
            <a:chExt cx="7272020" cy="646331"/>
          </a:xfrm>
        </p:grpSpPr>
        <p:grpSp>
          <p:nvGrpSpPr>
            <p:cNvPr id="32" name="Group 31"/>
            <p:cNvGrpSpPr/>
            <p:nvPr/>
          </p:nvGrpSpPr>
          <p:grpSpPr>
            <a:xfrm>
              <a:off x="861060" y="2977634"/>
              <a:ext cx="7272020" cy="542151"/>
              <a:chOff x="881380" y="4273034"/>
              <a:chExt cx="7272020" cy="542151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2667000" y="4349234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048000" y="4273034"/>
                <a:ext cx="1600200" cy="533400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124200" y="4273034"/>
                <a:ext cx="1447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/>
                  <a:t>Encryption key (signing key)</a:t>
                </a:r>
                <a:endParaRPr lang="en-US" sz="1400" dirty="0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6019800" y="4273034"/>
                <a:ext cx="2133600" cy="53340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096000" y="4277380"/>
                <a:ext cx="1981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solidFill>
                      <a:schemeClr val="bg1"/>
                    </a:solidFill>
                  </a:rPr>
                  <a:t>Encrypted hash (digital signature)</a:t>
                </a:r>
                <a:endParaRPr lang="en-US" sz="1400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38" name="Straight Arrow Connector 37"/>
              <p:cNvCxnSpPr/>
              <p:nvPr/>
            </p:nvCxnSpPr>
            <p:spPr>
              <a:xfrm>
                <a:off x="4876800" y="4539734"/>
                <a:ext cx="9144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ectangle 38"/>
              <p:cNvSpPr/>
              <p:nvPr/>
            </p:nvSpPr>
            <p:spPr>
              <a:xfrm>
                <a:off x="1043940" y="4281785"/>
                <a:ext cx="1567180" cy="5334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881380" y="4357985"/>
                <a:ext cx="1905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</a:rPr>
                  <a:t>16 byte hash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4783588" y="2895600"/>
              <a:ext cx="1066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Asymmetric</a:t>
              </a:r>
            </a:p>
            <a:p>
              <a:endParaRPr lang="en-US" sz="1200" dirty="0"/>
            </a:p>
            <a:p>
              <a:r>
                <a:rPr lang="en-US" sz="1200" dirty="0" smtClean="0"/>
                <a:t>encryption</a:t>
              </a:r>
              <a:endParaRPr lang="en-US" sz="1200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5453439" y="4916269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Asymmetric</a:t>
            </a:r>
          </a:p>
          <a:p>
            <a:endParaRPr lang="en-US" sz="1200" dirty="0"/>
          </a:p>
          <a:p>
            <a:r>
              <a:rPr lang="en-US" sz="1200" dirty="0" smtClean="0"/>
              <a:t>decryption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8749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signatures FAQ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000948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b="1" dirty="0" smtClean="0"/>
              <a:t>Signing</a:t>
            </a:r>
          </a:p>
          <a:p>
            <a:pPr marL="68580" indent="0">
              <a:buNone/>
            </a:pPr>
            <a:endParaRPr lang="en-US" b="1" dirty="0"/>
          </a:p>
          <a:p>
            <a:pPr marL="68580" indent="0">
              <a:buNone/>
            </a:pPr>
            <a:endParaRPr lang="en-US" b="1" dirty="0" smtClean="0"/>
          </a:p>
          <a:p>
            <a:pPr marL="68580" indent="0">
              <a:buNone/>
            </a:pPr>
            <a:endParaRPr lang="en-US" b="1" dirty="0"/>
          </a:p>
          <a:p>
            <a:pPr marL="6858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sz="1900" dirty="0" smtClean="0"/>
              <a:t>Q. Why not just encrypt the whole data instead of the hash?</a:t>
            </a:r>
          </a:p>
          <a:p>
            <a:r>
              <a:rPr lang="en-US" sz="1900" dirty="0" smtClean="0"/>
              <a:t>A. 2 reasons:</a:t>
            </a:r>
          </a:p>
          <a:p>
            <a:pPr lvl="1"/>
            <a:r>
              <a:rPr lang="en-US" sz="1900" dirty="0" smtClean="0"/>
              <a:t>It is too slow for practical use (1GB takes 16hrs)</a:t>
            </a:r>
          </a:p>
          <a:p>
            <a:pPr lvl="1"/>
            <a:r>
              <a:rPr lang="en-US" sz="1900" dirty="0" smtClean="0"/>
              <a:t>Hashing ensures integrity while encryption alone does not</a:t>
            </a:r>
            <a:endParaRPr lang="en-US" sz="19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990600" y="2804815"/>
            <a:ext cx="7162800" cy="685800"/>
            <a:chOff x="914400" y="3810000"/>
            <a:chExt cx="7162800" cy="685800"/>
          </a:xfrm>
        </p:grpSpPr>
        <p:sp>
          <p:nvSpPr>
            <p:cNvPr id="14" name="Rectangle 13"/>
            <p:cNvSpPr/>
            <p:nvPr/>
          </p:nvSpPr>
          <p:spPr>
            <a:xfrm>
              <a:off x="1033780" y="3810000"/>
              <a:ext cx="163322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14400" y="3810000"/>
              <a:ext cx="1905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0 to ∞</a:t>
              </a:r>
            </a:p>
            <a:p>
              <a:pPr algn="ctr"/>
              <a:r>
                <a:rPr lang="en-US" dirty="0" smtClean="0"/>
                <a:t>bytes of data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15" idx="3"/>
            </p:cNvCxnSpPr>
            <p:nvPr/>
          </p:nvCxnSpPr>
          <p:spPr>
            <a:xfrm>
              <a:off x="2819400" y="4133166"/>
              <a:ext cx="685800" cy="0"/>
            </a:xfrm>
            <a:prstGeom prst="straightConnector1">
              <a:avLst/>
            </a:prstGeom>
            <a:ln w="539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3581400" y="3810000"/>
              <a:ext cx="2057400" cy="646331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657600" y="3810000"/>
              <a:ext cx="1905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Cryptographic hash function</a:t>
              </a:r>
              <a:endParaRPr lang="en-US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5638800" y="4115971"/>
              <a:ext cx="685800" cy="0"/>
            </a:xfrm>
            <a:prstGeom prst="straightConnector1">
              <a:avLst/>
            </a:prstGeom>
            <a:ln w="539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6334760" y="3886200"/>
              <a:ext cx="1567180" cy="5334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172200" y="3962400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16 byte hash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861060" y="3544669"/>
            <a:ext cx="7272020" cy="646331"/>
            <a:chOff x="861060" y="2895600"/>
            <a:chExt cx="7272020" cy="646331"/>
          </a:xfrm>
        </p:grpSpPr>
        <p:grpSp>
          <p:nvGrpSpPr>
            <p:cNvPr id="24" name="Group 23"/>
            <p:cNvGrpSpPr/>
            <p:nvPr/>
          </p:nvGrpSpPr>
          <p:grpSpPr>
            <a:xfrm>
              <a:off x="861060" y="2977634"/>
              <a:ext cx="7272020" cy="542151"/>
              <a:chOff x="881380" y="4273034"/>
              <a:chExt cx="7272020" cy="542151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2667000" y="4349234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048000" y="4273034"/>
                <a:ext cx="1600200" cy="533400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124200" y="4273034"/>
                <a:ext cx="1447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/>
                  <a:t>Encryption key (signing key)</a:t>
                </a:r>
                <a:endParaRPr lang="en-US" sz="1400" dirty="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019800" y="4273034"/>
                <a:ext cx="2133600" cy="53340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096000" y="4277380"/>
                <a:ext cx="1981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solidFill>
                      <a:schemeClr val="bg1"/>
                    </a:solidFill>
                  </a:rPr>
                  <a:t>Encrypted hash (digital signature)</a:t>
                </a:r>
                <a:endParaRPr lang="en-US" sz="1400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31" name="Straight Arrow Connector 30"/>
              <p:cNvCxnSpPr/>
              <p:nvPr/>
            </p:nvCxnSpPr>
            <p:spPr>
              <a:xfrm>
                <a:off x="4876800" y="4539734"/>
                <a:ext cx="9144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Rectangle 31"/>
              <p:cNvSpPr/>
              <p:nvPr/>
            </p:nvSpPr>
            <p:spPr>
              <a:xfrm>
                <a:off x="1043940" y="4281785"/>
                <a:ext cx="1567180" cy="5334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881380" y="4357985"/>
                <a:ext cx="1905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</a:rPr>
                  <a:t>16 byte hash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4783588" y="2895600"/>
              <a:ext cx="1066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Asymmetric</a:t>
              </a:r>
            </a:p>
            <a:p>
              <a:endParaRPr lang="en-US" sz="1200" dirty="0"/>
            </a:p>
            <a:p>
              <a:r>
                <a:rPr lang="en-US" sz="1200" dirty="0" smtClean="0"/>
                <a:t>encryption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8128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Summary: Why do I need a digital signature?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Confidentiality</a:t>
            </a:r>
            <a:br>
              <a:rPr lang="en-US" dirty="0" smtClean="0"/>
            </a:br>
            <a:r>
              <a:rPr lang="en-US" sz="1800" dirty="0" smtClean="0"/>
              <a:t>Ensuring that only intended recipients can read a message</a:t>
            </a:r>
          </a:p>
          <a:p>
            <a:r>
              <a:rPr lang="en-US" dirty="0" smtClean="0"/>
              <a:t>Authentication / Non-repudiation</a:t>
            </a:r>
            <a:br>
              <a:rPr lang="en-US" dirty="0" smtClean="0"/>
            </a:br>
            <a:r>
              <a:rPr lang="en-US" sz="1800" dirty="0" smtClean="0"/>
              <a:t>Proving one’s identity and preventing a sender from denying that he/she sent the message</a:t>
            </a:r>
            <a:endParaRPr lang="en-US" dirty="0" smtClean="0"/>
          </a:p>
          <a:p>
            <a:r>
              <a:rPr lang="en-US" dirty="0" smtClean="0"/>
              <a:t>Integrity</a:t>
            </a:r>
            <a:br>
              <a:rPr lang="en-US" dirty="0" smtClean="0"/>
            </a:br>
            <a:r>
              <a:rPr lang="en-US" sz="1800" dirty="0" smtClean="0"/>
              <a:t>Verifying that a message has not been damaged in transmission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29000"/>
            <a:ext cx="304800" cy="304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62200"/>
            <a:ext cx="304800" cy="3524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423144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15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of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CPUs, such as the Intel Core i7, have hardware AES encryption/decryption, allowing speeds of over 1 GB/s</a:t>
            </a:r>
          </a:p>
          <a:p>
            <a:r>
              <a:rPr lang="en-US" dirty="0" smtClean="0"/>
              <a:t>A quantum computer, if one could ever be built, would permanently break most asymmetric encryption and digital signature  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74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do I need Cryptography?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Confidentiality</a:t>
            </a:r>
            <a:br>
              <a:rPr lang="en-US" dirty="0" smtClean="0"/>
            </a:br>
            <a:r>
              <a:rPr lang="en-US" sz="1800" dirty="0" smtClean="0"/>
              <a:t>Ensuring that only intended recipients can read a message</a:t>
            </a:r>
          </a:p>
          <a:p>
            <a:r>
              <a:rPr lang="en-US" dirty="0" smtClean="0"/>
              <a:t>Authentication / Non-repudiation</a:t>
            </a:r>
            <a:br>
              <a:rPr lang="en-US" dirty="0" smtClean="0"/>
            </a:br>
            <a:r>
              <a:rPr lang="en-US" sz="1800" dirty="0" smtClean="0"/>
              <a:t>Proving one’s identity and preventing a sender from denying that he/she sent the message</a:t>
            </a:r>
            <a:endParaRPr lang="en-US" dirty="0" smtClean="0"/>
          </a:p>
          <a:p>
            <a:r>
              <a:rPr lang="en-US" dirty="0" smtClean="0"/>
              <a:t>Integrity</a:t>
            </a:r>
            <a:br>
              <a:rPr lang="en-US" dirty="0" smtClean="0"/>
            </a:br>
            <a:r>
              <a:rPr lang="en-US" sz="1800" dirty="0" smtClean="0"/>
              <a:t>Verifying that a message has not been damaged in 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17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one-way function that takes an arbitrary amount of data and produces a fixed-length output, called a hash/digest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16-byte hash has 128 bits, so there are 2</a:t>
            </a:r>
            <a:r>
              <a:rPr lang="en-US" baseline="30000" dirty="0" smtClean="0"/>
              <a:t>128</a:t>
            </a:r>
            <a:r>
              <a:rPr lang="en-US" dirty="0" smtClean="0"/>
              <a:t> ≈ 3.4 × 10</a:t>
            </a:r>
            <a:r>
              <a:rPr lang="en-US" baseline="30000" dirty="0" smtClean="0"/>
              <a:t>38</a:t>
            </a:r>
            <a:r>
              <a:rPr lang="en-US" dirty="0" smtClean="0"/>
              <a:t> possible hashes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990600" y="3581400"/>
            <a:ext cx="7239000" cy="838200"/>
            <a:chOff x="990600" y="3733800"/>
            <a:chExt cx="7239000" cy="838200"/>
          </a:xfrm>
        </p:grpSpPr>
        <p:sp>
          <p:nvSpPr>
            <p:cNvPr id="6" name="Rectangle 5"/>
            <p:cNvSpPr/>
            <p:nvPr/>
          </p:nvSpPr>
          <p:spPr>
            <a:xfrm>
              <a:off x="990600" y="3733800"/>
              <a:ext cx="19050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90600" y="3810000"/>
              <a:ext cx="1905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0 to ∞</a:t>
              </a:r>
            </a:p>
            <a:p>
              <a:pPr algn="ctr"/>
              <a:r>
                <a:rPr lang="en-US" dirty="0" smtClean="0"/>
                <a:t>bytes of data</a:t>
              </a:r>
              <a:endParaRPr lang="en-US" dirty="0"/>
            </a:p>
          </p:txBody>
        </p:sp>
        <p:cxnSp>
          <p:nvCxnSpPr>
            <p:cNvPr id="9" name="Straight Arrow Connector 8"/>
            <p:cNvCxnSpPr>
              <a:stCxn id="7" idx="3"/>
            </p:cNvCxnSpPr>
            <p:nvPr/>
          </p:nvCxnSpPr>
          <p:spPr>
            <a:xfrm>
              <a:off x="2895600" y="4133166"/>
              <a:ext cx="685800" cy="0"/>
            </a:xfrm>
            <a:prstGeom prst="straightConnector1">
              <a:avLst/>
            </a:prstGeom>
            <a:ln w="539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3581400" y="3810000"/>
              <a:ext cx="2057400" cy="646331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657600" y="3810000"/>
              <a:ext cx="1905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Cryptographic hash function</a:t>
              </a:r>
              <a:endParaRPr lang="en-US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5638800" y="4115971"/>
              <a:ext cx="685800" cy="0"/>
            </a:xfrm>
            <a:prstGeom prst="straightConnector1">
              <a:avLst/>
            </a:prstGeom>
            <a:ln w="539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6324600" y="3733800"/>
              <a:ext cx="1905000" cy="8382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24600" y="3962400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16 byte hash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104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914400"/>
            <a:ext cx="7048500" cy="5105400"/>
          </a:xfrm>
          <a:prstGeom prst="rect">
            <a:avLst/>
          </a:prstGeom>
        </p:spPr>
      </p:pic>
      <p:sp>
        <p:nvSpPr>
          <p:cNvPr id="24" name="Content Placeholder 2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9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05235"/>
            <a:ext cx="7024744" cy="1143000"/>
          </a:xfrm>
        </p:spPr>
        <p:txBody>
          <a:bodyPr/>
          <a:lstStyle/>
          <a:p>
            <a:r>
              <a:rPr lang="en-US" dirty="0" smtClean="0"/>
              <a:t>Using a hash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01223"/>
            <a:ext cx="6777317" cy="3508977"/>
          </a:xfrm>
        </p:spPr>
        <p:txBody>
          <a:bodyPr>
            <a:noAutofit/>
          </a:bodyPr>
          <a:lstStyle/>
          <a:p>
            <a:r>
              <a:rPr lang="en-US" sz="2000" dirty="0" smtClean="0"/>
              <a:t>Bob wants to send data to Suzy, and he wants to make sure that she gets the correct data</a:t>
            </a:r>
          </a:p>
          <a:p>
            <a:pPr marL="1608138" indent="-273050"/>
            <a:r>
              <a:rPr lang="en-US" sz="2000" dirty="0" smtClean="0"/>
              <a:t>So, he first generates a hash of the data and sends both the data and hash to Suzy</a:t>
            </a:r>
          </a:p>
          <a:p>
            <a:pPr marL="1608138" indent="-273050"/>
            <a:r>
              <a:rPr lang="en-US" sz="2000" dirty="0" smtClean="0"/>
              <a:t>Upon receipt of the data, Suzy hashes the data and checks if the hash she generates matches the hash Bob sends</a:t>
            </a:r>
          </a:p>
          <a:p>
            <a:r>
              <a:rPr lang="en-US" sz="2000" dirty="0" smtClean="0"/>
              <a:t>If it matches, the data is intact. Otherwise, Suzy knows that the data has been damaged in transit and must ask Bob to send it again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14400" y="2895600"/>
            <a:ext cx="1295400" cy="1295400"/>
            <a:chOff x="914400" y="2895600"/>
            <a:chExt cx="1295400" cy="1295400"/>
          </a:xfrm>
        </p:grpSpPr>
        <p:sp>
          <p:nvSpPr>
            <p:cNvPr id="4" name="Rectangle 3"/>
            <p:cNvSpPr/>
            <p:nvPr/>
          </p:nvSpPr>
          <p:spPr>
            <a:xfrm>
              <a:off x="914400" y="2895600"/>
              <a:ext cx="1295400" cy="990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914400" y="3886200"/>
              <a:ext cx="1295400" cy="3048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14400" y="2895600"/>
              <a:ext cx="12954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Bob’s music collection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14400" y="3886200"/>
              <a:ext cx="1295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Hash of data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2429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Summary: Why do I need a hash function?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Confidentiality</a:t>
            </a:r>
            <a:br>
              <a:rPr lang="en-US" dirty="0" smtClean="0"/>
            </a:br>
            <a:r>
              <a:rPr lang="en-US" sz="1800" dirty="0" smtClean="0"/>
              <a:t>Ensuring that only intended recipients can read a message</a:t>
            </a:r>
          </a:p>
          <a:p>
            <a:r>
              <a:rPr lang="en-US" dirty="0" smtClean="0"/>
              <a:t>Authentication / Non-repudiation</a:t>
            </a:r>
            <a:br>
              <a:rPr lang="en-US" dirty="0" smtClean="0"/>
            </a:br>
            <a:r>
              <a:rPr lang="en-US" sz="1800" dirty="0" smtClean="0"/>
              <a:t>Proving one’s identity and preventing a sender from denying that he/she sent the message</a:t>
            </a:r>
            <a:endParaRPr lang="en-US" dirty="0" smtClean="0"/>
          </a:p>
          <a:p>
            <a:r>
              <a:rPr lang="en-US" dirty="0" smtClean="0"/>
              <a:t>Integrity</a:t>
            </a:r>
            <a:br>
              <a:rPr lang="en-US" dirty="0" smtClean="0"/>
            </a:br>
            <a:r>
              <a:rPr lang="en-US" sz="1800" dirty="0" smtClean="0"/>
              <a:t>Verifying that a message has not been damaged in transmission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381375"/>
            <a:ext cx="304800" cy="352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419600"/>
            <a:ext cx="304800" cy="304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62200"/>
            <a:ext cx="304800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77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5562600" y="49530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Decryption</a:t>
            </a:r>
          </a:p>
          <a:p>
            <a:endParaRPr lang="en-US" sz="1200" dirty="0"/>
          </a:p>
          <a:p>
            <a:r>
              <a:rPr lang="en-US" sz="1200" dirty="0" smtClean="0"/>
              <a:t>function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4419600" y="36576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Encryption</a:t>
            </a:r>
          </a:p>
          <a:p>
            <a:endParaRPr lang="en-US" sz="1200" dirty="0"/>
          </a:p>
          <a:p>
            <a:r>
              <a:rPr lang="en-US" sz="1200" dirty="0" smtClean="0"/>
              <a:t>function</a:t>
            </a: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304800"/>
            <a:ext cx="7024744" cy="1143000"/>
          </a:xfrm>
        </p:spPr>
        <p:txBody>
          <a:bodyPr/>
          <a:lstStyle/>
          <a:p>
            <a:r>
              <a:rPr lang="en-US" dirty="0" smtClean="0"/>
              <a:t>Symmetric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2623"/>
            <a:ext cx="6777317" cy="4423377"/>
          </a:xfrm>
        </p:spPr>
        <p:txBody>
          <a:bodyPr>
            <a:normAutofit/>
          </a:bodyPr>
          <a:lstStyle/>
          <a:p>
            <a:r>
              <a:rPr lang="en-US" dirty="0" smtClean="0"/>
              <a:t>The same secret key is used for both encryption and </a:t>
            </a:r>
            <a:r>
              <a:rPr lang="en-US" dirty="0" smtClean="0"/>
              <a:t>decryption</a:t>
            </a:r>
          </a:p>
          <a:p>
            <a:r>
              <a:rPr lang="en-US" dirty="0" smtClean="0"/>
              <a:t>Key sized is fixed – common sizes are 16 bytes (128 bits) and 32 bytes (256 bits)</a:t>
            </a:r>
          </a:p>
          <a:p>
            <a:pPr marL="68580" indent="0">
              <a:buNone/>
            </a:pPr>
            <a:r>
              <a:rPr lang="en-US" b="1" dirty="0" smtClean="0"/>
              <a:t>Encryption</a:t>
            </a:r>
            <a:endParaRPr lang="en-US" b="1" dirty="0" smtClean="0"/>
          </a:p>
          <a:p>
            <a:pPr marL="68580" indent="0">
              <a:buNone/>
            </a:pPr>
            <a:endParaRPr lang="en-US" b="1" dirty="0"/>
          </a:p>
          <a:p>
            <a:pPr marL="68580" indent="0">
              <a:buNone/>
            </a:pPr>
            <a:endParaRPr lang="en-US" b="1" dirty="0" smtClean="0"/>
          </a:p>
          <a:p>
            <a:pPr marL="68580" indent="0">
              <a:buNone/>
            </a:pPr>
            <a:r>
              <a:rPr lang="en-US" b="1" dirty="0" smtClean="0"/>
              <a:t>Decryption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1219200" y="3739634"/>
            <a:ext cx="990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95400" y="3815834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0" y="38158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667000" y="3739634"/>
            <a:ext cx="1600200" cy="533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743200" y="36970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Secret </a:t>
            </a:r>
            <a:r>
              <a:rPr lang="en-US" dirty="0" smtClean="0"/>
              <a:t>key (16 bytes)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495800" y="4006334"/>
            <a:ext cx="914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638800" y="3739634"/>
            <a:ext cx="2133600" cy="533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715000" y="3815834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Encrypted data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19200" y="5023366"/>
            <a:ext cx="2133600" cy="533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295400" y="5099566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Encrypted data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29000" y="5105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810000" y="5029200"/>
            <a:ext cx="1600200" cy="533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886200" y="49530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Secret </a:t>
            </a:r>
            <a:r>
              <a:rPr lang="en-US" dirty="0" smtClean="0"/>
              <a:t>key (16 bytes)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638800" y="5295900"/>
            <a:ext cx="914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771640" y="5023366"/>
            <a:ext cx="990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847840" y="5099566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76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Symmetric encryption with passwords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smtClean="0"/>
              <a:t>How do we convert a password into a fixed-length key?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Slower hash functions are more secure because they make brute-force attacks hard</a:t>
            </a:r>
          </a:p>
          <a:p>
            <a:r>
              <a:rPr lang="en-CA" dirty="0" smtClean="0"/>
              <a:t>The password is usually hashed multiple times to make it slower</a:t>
            </a:r>
            <a:endParaRPr lang="en-CA" dirty="0"/>
          </a:p>
        </p:txBody>
      </p:sp>
      <p:grpSp>
        <p:nvGrpSpPr>
          <p:cNvPr id="4" name="Group 3"/>
          <p:cNvGrpSpPr/>
          <p:nvPr/>
        </p:nvGrpSpPr>
        <p:grpSpPr>
          <a:xfrm>
            <a:off x="914400" y="2971800"/>
            <a:ext cx="7239000" cy="838200"/>
            <a:chOff x="990600" y="3733800"/>
            <a:chExt cx="7239000" cy="838200"/>
          </a:xfrm>
        </p:grpSpPr>
        <p:sp>
          <p:nvSpPr>
            <p:cNvPr id="5" name="Rectangle 4"/>
            <p:cNvSpPr/>
            <p:nvPr/>
          </p:nvSpPr>
          <p:spPr>
            <a:xfrm>
              <a:off x="990600" y="3974068"/>
              <a:ext cx="1905000" cy="36933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001">
              <a:schemeClr val="lt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90600" y="3974068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PASSWORD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7" name="Straight Arrow Connector 6"/>
            <p:cNvCxnSpPr>
              <a:stCxn id="6" idx="3"/>
            </p:cNvCxnSpPr>
            <p:nvPr/>
          </p:nvCxnSpPr>
          <p:spPr>
            <a:xfrm>
              <a:off x="2895600" y="4158734"/>
              <a:ext cx="609600" cy="0"/>
            </a:xfrm>
            <a:prstGeom prst="straightConnector1">
              <a:avLst/>
            </a:prstGeom>
            <a:ln w="539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3581400" y="3810000"/>
              <a:ext cx="2057400" cy="646331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57600" y="3810000"/>
              <a:ext cx="1905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Cryptographic hash function</a:t>
              </a:r>
              <a:endParaRPr lang="en-US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5638800" y="4115971"/>
              <a:ext cx="685800" cy="0"/>
            </a:xfrm>
            <a:prstGeom prst="straightConnector1">
              <a:avLst/>
            </a:prstGeom>
            <a:ln w="539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6324600" y="3733800"/>
              <a:ext cx="1905000" cy="8382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24600" y="3810000"/>
              <a:ext cx="1905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16 byte </a:t>
              </a:r>
              <a:r>
                <a:rPr lang="en-US" dirty="0" smtClean="0">
                  <a:solidFill>
                    <a:schemeClr val="bg1"/>
                  </a:solidFill>
                </a:rPr>
                <a:t>hash (secret key)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247775" y="3849469"/>
            <a:ext cx="6553200" cy="646331"/>
            <a:chOff x="1247775" y="3849469"/>
            <a:chExt cx="6553200" cy="646331"/>
          </a:xfrm>
        </p:grpSpPr>
        <p:sp>
          <p:nvSpPr>
            <p:cNvPr id="18" name="TextBox 17"/>
            <p:cNvSpPr txBox="1"/>
            <p:nvPr/>
          </p:nvSpPr>
          <p:spPr>
            <a:xfrm>
              <a:off x="2286000" y="39879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1247775" y="3849469"/>
              <a:ext cx="6553200" cy="646331"/>
              <a:chOff x="1247775" y="4495800"/>
              <a:chExt cx="6553200" cy="646331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1247775" y="4538365"/>
                <a:ext cx="9906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323975" y="4614565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Data</a:t>
                </a:r>
                <a:endParaRPr lang="en-US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2695575" y="4538365"/>
                <a:ext cx="1600200" cy="5334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2771775" y="4495800"/>
                <a:ext cx="14478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</a:rPr>
                  <a:t>Secret 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key (16 bytes)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>
                <a:off x="4524375" y="4805065"/>
                <a:ext cx="9144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5667375" y="4538365"/>
                <a:ext cx="2133600" cy="53340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743575" y="4614565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</a:rPr>
                  <a:t>Encrypted data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9537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Summary: Why do I need a symmetric encryption?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Confidentiality</a:t>
            </a:r>
            <a:br>
              <a:rPr lang="en-US" dirty="0" smtClean="0"/>
            </a:br>
            <a:r>
              <a:rPr lang="en-US" sz="1800" dirty="0" smtClean="0"/>
              <a:t>Ensuring that only intended recipients can read a message</a:t>
            </a:r>
          </a:p>
          <a:p>
            <a:r>
              <a:rPr lang="en-US" dirty="0" smtClean="0"/>
              <a:t>Authentication / Non-repudiation</a:t>
            </a:r>
            <a:br>
              <a:rPr lang="en-US" dirty="0" smtClean="0"/>
            </a:br>
            <a:r>
              <a:rPr lang="en-US" sz="1800" dirty="0" smtClean="0"/>
              <a:t>Proving one’s identity and preventing a sender from denying that he/she sent the message</a:t>
            </a:r>
            <a:endParaRPr lang="en-US" dirty="0" smtClean="0"/>
          </a:p>
          <a:p>
            <a:r>
              <a:rPr lang="en-US" dirty="0" smtClean="0"/>
              <a:t>Integrity</a:t>
            </a:r>
            <a:br>
              <a:rPr lang="en-US" dirty="0" smtClean="0"/>
            </a:br>
            <a:r>
              <a:rPr lang="en-US" sz="1800" dirty="0" smtClean="0"/>
              <a:t>Verifying that a message has not been damaged in transmission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381375"/>
            <a:ext cx="304800" cy="352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20236"/>
            <a:ext cx="304800" cy="304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371975"/>
            <a:ext cx="304800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9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989</Words>
  <Application>Microsoft Office PowerPoint</Application>
  <PresentationFormat>On-screen Show (4:3)</PresentationFormat>
  <Paragraphs>233</Paragraphs>
  <Slides>19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Austin</vt:lpstr>
      <vt:lpstr>Cryptography Basics</vt:lpstr>
      <vt:lpstr>Why do I need Cryptography?</vt:lpstr>
      <vt:lpstr>Hash functions</vt:lpstr>
      <vt:lpstr>PowerPoint Presentation</vt:lpstr>
      <vt:lpstr>Using a hash function</vt:lpstr>
      <vt:lpstr>Summary: Why do I need a hash function?</vt:lpstr>
      <vt:lpstr>Symmetric encryption</vt:lpstr>
      <vt:lpstr>Symmetric encryption with passwords</vt:lpstr>
      <vt:lpstr>Summary: Why do I need a symmetric encryption?</vt:lpstr>
      <vt:lpstr>Postal problem</vt:lpstr>
      <vt:lpstr>Postal problem solution</vt:lpstr>
      <vt:lpstr>Asymmetric encryption</vt:lpstr>
      <vt:lpstr>Asymmetric encryption: practical considerations</vt:lpstr>
      <vt:lpstr>Digital signatures</vt:lpstr>
      <vt:lpstr>Digital signatures</vt:lpstr>
      <vt:lpstr>Digital signatures</vt:lpstr>
      <vt:lpstr>Digital signatures FAQ</vt:lpstr>
      <vt:lpstr>Summary: Why do I need a digital signature?</vt:lpstr>
      <vt:lpstr>Future of cryptography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2011-12-10T00:07:17Z</dcterms:created>
  <dcterms:modified xsi:type="dcterms:W3CDTF">2011-12-12T15:54:44Z</dcterms:modified>
</cp:coreProperties>
</file>